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8" r:id="rId3"/>
    <p:sldId id="271" r:id="rId4"/>
    <p:sldId id="272" r:id="rId5"/>
    <p:sldId id="269" r:id="rId6"/>
    <p:sldId id="270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6" r:id="rId17"/>
    <p:sldId id="267" r:id="rId18"/>
  </p:sldIdLst>
  <p:sldSz cx="12192000" cy="6858000"/>
  <p:notesSz cx="6858000" cy="9144000"/>
  <p:embeddedFontLst>
    <p:embeddedFont>
      <p:font typeface="Gill Sans MT" panose="020B0502020104020203" pitchFamily="34" charset="0"/>
      <p:regular r:id="rId19"/>
      <p:bold r:id="rId20"/>
      <p:italic r:id="rId21"/>
      <p:boldItalic r:id="rId22"/>
    </p:embeddedFont>
    <p:embeddedFont>
      <p:font typeface="Impact" panose="020B0806030902050204" pitchFamily="34" charset="0"/>
      <p:regular r:id="rId23"/>
    </p:embeddedFont>
    <p:embeddedFont>
      <p:font typeface="휴먼매직체" panose="02030504000101010101" pitchFamily="18" charset="-127"/>
      <p:regular r:id="rId24"/>
    </p:embeddedFont>
    <p:embeddedFont>
      <p:font typeface="푸른전남" panose="020B0503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323"/>
    <a:srgbClr val="00B0F0"/>
    <a:srgbClr val="FBD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15B9E-D00F-4A70-AE47-7888B58BA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191" y="1683024"/>
            <a:ext cx="7673080" cy="3267011"/>
          </a:xfrm>
        </p:spPr>
        <p:txBody>
          <a:bodyPr/>
          <a:lstStyle/>
          <a:p>
            <a:r>
              <a:rPr lang="ko-KR" altLang="en-US" sz="60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데이터</a:t>
            </a:r>
            <a:br>
              <a:rPr lang="en-US" altLang="ko-KR" sz="6000" dirty="0">
                <a:latin typeface="푸른전남" panose="020B0503000000000000" pitchFamily="50" charset="-127"/>
                <a:ea typeface="푸른전남" panose="020B0503000000000000" pitchFamily="50" charset="-127"/>
              </a:rPr>
            </a:br>
            <a:r>
              <a:rPr lang="ko-KR" altLang="en-US" sz="60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베이스</a:t>
            </a:r>
            <a:br>
              <a:rPr lang="en-US" altLang="ko-KR" sz="6000" dirty="0">
                <a:latin typeface="푸른전남" panose="020B0503000000000000" pitchFamily="50" charset="-127"/>
                <a:ea typeface="푸른전남" panose="020B0503000000000000" pitchFamily="50" charset="-127"/>
              </a:rPr>
            </a:br>
            <a:r>
              <a:rPr lang="en-US" altLang="ko-KR" sz="2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03</a:t>
            </a:r>
            <a:r>
              <a:rPr lang="ko-KR" altLang="en-US" sz="2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분반</a:t>
            </a:r>
            <a:br>
              <a:rPr lang="en-US" altLang="ko-KR" sz="2100" dirty="0">
                <a:latin typeface="푸른전남" panose="020B0503000000000000" pitchFamily="50" charset="-127"/>
                <a:ea typeface="푸른전남" panose="020B0503000000000000" pitchFamily="50" charset="-127"/>
              </a:rPr>
            </a:br>
            <a:r>
              <a:rPr lang="en-US" altLang="ko-KR" sz="14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2017/11/30</a:t>
            </a:r>
            <a:endParaRPr lang="ko-KR" altLang="en-US" sz="14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0E9E60-2A85-48A0-AF17-0F40F321F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4" y="6032205"/>
            <a:ext cx="8045373" cy="381847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컴퓨터공학과 </a:t>
            </a:r>
            <a:r>
              <a:rPr lang="en-US" altLang="ko-KR" dirty="0">
                <a:latin typeface="푸른전남" panose="020B0503000000000000" pitchFamily="50" charset="-127"/>
                <a:ea typeface="푸른전남" panose="020B0503000000000000" pitchFamily="50" charset="-127"/>
              </a:rPr>
              <a:t>20164260 </a:t>
            </a:r>
            <a:r>
              <a:rPr lang="ko-KR" altLang="en-US" dirty="0" err="1">
                <a:latin typeface="푸른전남" panose="020B0503000000000000" pitchFamily="50" charset="-127"/>
                <a:ea typeface="푸른전남" panose="020B0503000000000000" pitchFamily="50" charset="-127"/>
              </a:rPr>
              <a:t>정소연</a:t>
            </a:r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5.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JAVA-CUS_1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8EB966A-0356-4972-887E-82887422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5" y="1323490"/>
            <a:ext cx="9626763" cy="49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4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5.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JAVA-CUS_2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5A166D7-7D6B-4025-ACBB-EF886C0F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5" y="1323491"/>
            <a:ext cx="9626763" cy="440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5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5.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JAVA-CUS_3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7953A47-C4AB-4CFF-82E3-30A60DB8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5" y="1323491"/>
            <a:ext cx="9626763" cy="37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4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5.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JAVA-CUS_4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FE9E004-90FB-46B7-A5EF-72DF26D4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5" y="1323490"/>
            <a:ext cx="10178093" cy="40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2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5.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JAVA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85DBB63-868D-435E-AB42-2F7FABF6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4" y="1323489"/>
            <a:ext cx="4696175" cy="5319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17A1F0-7428-47B3-8A04-B9EAD693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71" y="1399573"/>
            <a:ext cx="5298261" cy="42510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E8B82C-1353-42A4-98D0-6BC14C597A74}"/>
              </a:ext>
            </a:extLst>
          </p:cNvPr>
          <p:cNvCxnSpPr>
            <a:cxnSpLocks/>
          </p:cNvCxnSpPr>
          <p:nvPr/>
        </p:nvCxnSpPr>
        <p:spPr>
          <a:xfrm flipV="1">
            <a:off x="3012141" y="1612123"/>
            <a:ext cx="3523130" cy="71936"/>
          </a:xfrm>
          <a:prstGeom prst="straightConnector1">
            <a:avLst/>
          </a:prstGeom>
          <a:ln w="76200">
            <a:solidFill>
              <a:srgbClr val="F8B3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E769C7A-768A-4410-8A78-D8AEB648E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498" y="1323489"/>
            <a:ext cx="4657501" cy="5305492"/>
          </a:xfrm>
          <a:prstGeom prst="rect">
            <a:avLst/>
          </a:prstGeom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3A84E6B-8D7E-4630-A57E-AD2308172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171" y="2005770"/>
            <a:ext cx="4564331" cy="4166430"/>
          </a:xfrm>
          <a:prstGeom prst="rect">
            <a:avLst/>
          </a:prstGeom>
        </p:spPr>
      </p:pic>
      <p:pic>
        <p:nvPicPr>
          <p:cNvPr id="20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BA4AE63-C397-47D7-AE0C-9E76DF664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76" t="-6284" r="10780" b="-1"/>
          <a:stretch/>
        </p:blipFill>
        <p:spPr>
          <a:xfrm>
            <a:off x="6556135" y="5798073"/>
            <a:ext cx="4564331" cy="748254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AD7080-3A62-49A9-BE41-892079CEFF59}"/>
              </a:ext>
            </a:extLst>
          </p:cNvPr>
          <p:cNvCxnSpPr/>
          <p:nvPr/>
        </p:nvCxnSpPr>
        <p:spPr>
          <a:xfrm>
            <a:off x="3913094" y="2232212"/>
            <a:ext cx="2487706" cy="201706"/>
          </a:xfrm>
          <a:prstGeom prst="straightConnector1">
            <a:avLst/>
          </a:prstGeom>
          <a:ln w="76200">
            <a:solidFill>
              <a:srgbClr val="F8B3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47EBC5-5836-428B-8BEB-CD367E432330}"/>
              </a:ext>
            </a:extLst>
          </p:cNvPr>
          <p:cNvCxnSpPr/>
          <p:nvPr/>
        </p:nvCxnSpPr>
        <p:spPr>
          <a:xfrm flipV="1">
            <a:off x="4272616" y="6172200"/>
            <a:ext cx="2585384" cy="2151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71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5.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JAVA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39C4CE4-86DC-4A34-ACBC-95D06C72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5" y="1323489"/>
            <a:ext cx="9989834" cy="48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1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76572"/>
          </a:xfrm>
        </p:spPr>
        <p:txBody>
          <a:bodyPr/>
          <a:lstStyle/>
          <a:p>
            <a:r>
              <a:rPr lang="en-US" altLang="ko-KR" dirty="0"/>
              <a:t>video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626B2-F81C-47E5-963E-663E72D71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58957"/>
            <a:ext cx="10178322" cy="46206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1)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4" name="DB20164260영상">
            <a:hlinkClick r:id="" action="ppaction://media"/>
            <a:extLst>
              <a:ext uri="{FF2B5EF4-FFF2-40B4-BE49-F238E27FC236}">
                <a16:creationId xmlns:a16="http://schemas.microsoft.com/office/drawing/2014/main" id="{8AA9285F-9C93-42AF-AB4A-68EAC71CD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285" y="0"/>
            <a:ext cx="11991258" cy="66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15B9E-D00F-4A70-AE47-7888B58BA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4443" y="1570207"/>
            <a:ext cx="7673080" cy="3267011"/>
          </a:xfrm>
        </p:spPr>
        <p:txBody>
          <a:bodyPr/>
          <a:lstStyle/>
          <a:p>
            <a:r>
              <a:rPr lang="en-US" altLang="ko-KR" sz="60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end</a:t>
            </a:r>
            <a:endParaRPr lang="ko-KR" altLang="en-US" sz="21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56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76572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626B2-F81C-47E5-963E-663E72D71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58957"/>
            <a:ext cx="10178322" cy="4832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1)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개발동기와 목적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2)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논리적 설계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3) ERD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4)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물리적 설계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5) JAVA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   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-1 CONNECT()</a:t>
            </a:r>
          </a:p>
          <a:p>
            <a:pPr marL="0" indent="0">
              <a:buNone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       -2 CUS</a:t>
            </a:r>
          </a:p>
          <a:p>
            <a:pPr marL="0" indent="0">
              <a:buNone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       -3 CUS_1</a:t>
            </a:r>
          </a:p>
          <a:p>
            <a:pPr marL="0" indent="0">
              <a:buNone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       -4 CUS_2</a:t>
            </a:r>
          </a:p>
          <a:p>
            <a:pPr marL="0" indent="0">
              <a:buNone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       -5 CUS_3</a:t>
            </a:r>
          </a:p>
          <a:p>
            <a:pPr marL="0" indent="0">
              <a:buNone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       -6 CUS_4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6)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영상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E24C1C-95BC-4F97-81B4-7BEE1EBBBAAB}"/>
              </a:ext>
            </a:extLst>
          </p:cNvPr>
          <p:cNvSpPr/>
          <p:nvPr/>
        </p:nvSpPr>
        <p:spPr>
          <a:xfrm>
            <a:off x="11430000" y="110717"/>
            <a:ext cx="1020417" cy="5433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3EB4D88-0640-4A51-8B88-4BD42D1F4659}"/>
              </a:ext>
            </a:extLst>
          </p:cNvPr>
          <p:cNvSpPr/>
          <p:nvPr/>
        </p:nvSpPr>
        <p:spPr>
          <a:xfrm rot="16200000">
            <a:off x="11036252" y="260307"/>
            <a:ext cx="543338" cy="24415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53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1. </a:t>
            </a:r>
            <a:endParaRPr lang="ko-KR" altLang="en-US" sz="35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626B2-F81C-47E5-963E-663E72D71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146" y="4000476"/>
            <a:ext cx="9622288" cy="2475137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ko-KR" altLang="en-US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  소비자들은 제품의 입고 상태나 유통기한 또는 배송조회 등의 서비스를 필요로 합니다</a:t>
            </a:r>
            <a:r>
              <a:rPr lang="en-US" altLang="ko-KR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회사는 모든 정보를 관리합니다</a:t>
            </a:r>
            <a:r>
              <a:rPr lang="en-US" altLang="ko-KR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고객은 택배회사를 통해 제품을 받습니다</a:t>
            </a:r>
            <a:r>
              <a:rPr lang="en-US" altLang="ko-KR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.</a:t>
            </a:r>
          </a:p>
          <a:p>
            <a:pPr marL="0" indent="0" fontAlgn="base">
              <a:buNone/>
            </a:pPr>
            <a:r>
              <a:rPr lang="ko-KR" altLang="en-US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  재료의 상태를 점검 할 수 있고 고객들의 정보 관리와 주문</a:t>
            </a:r>
            <a:r>
              <a:rPr lang="en-US" altLang="ko-KR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발송 등을 관리할 수 있는 데이터베이스를 구축하고</a:t>
            </a:r>
            <a:r>
              <a:rPr lang="en-US" altLang="ko-KR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고객들이 주문한 재료들이 언제 발송되었는지</a:t>
            </a:r>
            <a:r>
              <a:rPr lang="en-US" altLang="ko-KR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주문한 도구와 재료를 사용해 어떤 음식을 만들 수 있는지 레시피를 볼 수 있도록 도와주는 사용자 관점 애플리케이션을 만드는 것을 목표로 합니다</a:t>
            </a:r>
            <a:r>
              <a:rPr lang="en-US" altLang="ko-KR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.</a:t>
            </a:r>
          </a:p>
          <a:p>
            <a:pPr marL="0" indent="0" fontAlgn="base">
              <a:buNone/>
            </a:pPr>
            <a:r>
              <a:rPr lang="en-US" altLang="ko-KR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Windows 7 Home Premium K 32bit, </a:t>
            </a:r>
            <a:r>
              <a:rPr lang="ko-KR" altLang="en-US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개발일정은 </a:t>
            </a:r>
            <a:r>
              <a:rPr lang="en-US" altLang="ko-KR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2017</a:t>
            </a:r>
            <a:r>
              <a:rPr lang="ko-KR" altLang="en-US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년 </a:t>
            </a:r>
            <a:r>
              <a:rPr lang="en-US" altLang="ko-KR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9</a:t>
            </a:r>
            <a:r>
              <a:rPr lang="ko-KR" altLang="en-US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월 </a:t>
            </a:r>
            <a:r>
              <a:rPr lang="en-US" altLang="ko-KR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19</a:t>
            </a:r>
            <a:r>
              <a:rPr lang="ko-KR" altLang="en-US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일부터 </a:t>
            </a:r>
            <a:r>
              <a:rPr lang="en-US" altLang="ko-KR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11</a:t>
            </a:r>
            <a:r>
              <a:rPr lang="ko-KR" altLang="en-US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월 </a:t>
            </a:r>
            <a:r>
              <a:rPr lang="en-US" altLang="ko-KR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30</a:t>
            </a:r>
            <a:r>
              <a:rPr lang="ko-KR" altLang="en-US" sz="15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일</a:t>
            </a:r>
            <a:endParaRPr lang="ko-KR" altLang="en-US" dirty="0">
              <a:solidFill>
                <a:schemeClr val="tx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0" indent="0" fontAlgn="base">
              <a:buNone/>
            </a:pPr>
            <a:endParaRPr lang="ko-KR" altLang="en-US" dirty="0">
              <a:solidFill>
                <a:schemeClr val="tx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0" indent="0" fontAlgn="base">
              <a:buNone/>
            </a:pPr>
            <a:endParaRPr lang="ko-KR" altLang="en-US" dirty="0">
              <a:solidFill>
                <a:schemeClr val="tx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0" indent="0" fontAlgn="base">
              <a:buNone/>
            </a:pPr>
            <a:endParaRPr lang="en-US" altLang="ko-KR" dirty="0">
              <a:solidFill>
                <a:schemeClr val="tx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969B7DD-9738-4153-892C-69054D6EA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56723"/>
              </p:ext>
            </p:extLst>
          </p:nvPr>
        </p:nvGraphicFramePr>
        <p:xfrm>
          <a:off x="1410146" y="1323491"/>
          <a:ext cx="8330201" cy="2625853"/>
        </p:xfrm>
        <a:graphic>
          <a:graphicData uri="http://schemas.openxmlformats.org/drawingml/2006/table">
            <a:tbl>
              <a:tblPr/>
              <a:tblGrid>
                <a:gridCol w="4162344">
                  <a:extLst>
                    <a:ext uri="{9D8B030D-6E8A-4147-A177-3AD203B41FA5}">
                      <a16:colId xmlns:a16="http://schemas.microsoft.com/office/drawing/2014/main" val="1215198693"/>
                    </a:ext>
                  </a:extLst>
                </a:gridCol>
                <a:gridCol w="4167857">
                  <a:extLst>
                    <a:ext uri="{9D8B030D-6E8A-4147-A177-3AD203B41FA5}">
                      <a16:colId xmlns:a16="http://schemas.microsoft.com/office/drawing/2014/main" val="1090223918"/>
                    </a:ext>
                  </a:extLst>
                </a:gridCol>
              </a:tblGrid>
              <a:tr h="3562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푸른전남" panose="020B0503000000000000" pitchFamily="50" charset="-127"/>
                          <a:ea typeface="푸른전남" panose="020B0503000000000000" pitchFamily="50" charset="-127"/>
                        </a:rPr>
                        <a:t>쿠키베베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푸른전남" panose="020B0503000000000000" pitchFamily="50" charset="-127"/>
                          <a:ea typeface="푸른전남" panose="020B0503000000000000" pitchFamily="50" charset="-127"/>
                        </a:rPr>
                        <a:t> 사이트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푸른전남" panose="020B0503000000000000" pitchFamily="50" charset="-127"/>
                          <a:ea typeface="푸른전남" panose="020B0503000000000000" pitchFamily="50" charset="-127"/>
                        </a:rPr>
                        <a:t>로그인 창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82410"/>
                  </a:ext>
                </a:extLst>
              </a:tr>
              <a:tr h="22242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푸른전남" panose="020B0503000000000000" pitchFamily="50" charset="-127"/>
                        <a:ea typeface="푸른전남" panose="020B0503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푸른전남" panose="020B0503000000000000" pitchFamily="50" charset="-127"/>
                        <a:ea typeface="푸른전남" panose="020B0503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319967"/>
                  </a:ext>
                </a:extLst>
              </a:tr>
            </a:tbl>
          </a:graphicData>
        </a:graphic>
      </p:graphicFrame>
      <p:pic>
        <p:nvPicPr>
          <p:cNvPr id="1026" name="_x208611744" descr="EMB00000700629d">
            <a:extLst>
              <a:ext uri="{FF2B5EF4-FFF2-40B4-BE49-F238E27FC236}">
                <a16:creationId xmlns:a16="http://schemas.microsoft.com/office/drawing/2014/main" id="{17FC342E-7939-4C55-83EC-B19FF19B7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87" y="1751822"/>
            <a:ext cx="3958130" cy="212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08612544" descr="EMB00000700629e">
            <a:extLst>
              <a:ext uri="{FF2B5EF4-FFF2-40B4-BE49-F238E27FC236}">
                <a16:creationId xmlns:a16="http://schemas.microsoft.com/office/drawing/2014/main" id="{5858CDE4-346D-4DFB-BBA7-568CCF6F5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34" y="1751822"/>
            <a:ext cx="3958130" cy="212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개발동기와 목적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64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2.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논리적 설계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10" name="그림 9" descr="텍스트, 영수증이(가) 표시된 사진&#10;&#10;높은 신뢰도로 생성된 설명">
            <a:extLst>
              <a:ext uri="{FF2B5EF4-FFF2-40B4-BE49-F238E27FC236}">
                <a16:creationId xmlns:a16="http://schemas.microsoft.com/office/drawing/2014/main" id="{E3253394-E4ED-4EC0-B379-0FF97BA9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46" y="1310090"/>
            <a:ext cx="9643336" cy="26258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3DB628-F413-4E2B-92B9-8DEF473C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615"/>
          <a:stretch/>
        </p:blipFill>
        <p:spPr>
          <a:xfrm>
            <a:off x="1529696" y="4991759"/>
            <a:ext cx="9523786" cy="1112302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0FD52D89-709E-41CD-8361-88F40C7CDAF0}"/>
              </a:ext>
            </a:extLst>
          </p:cNvPr>
          <p:cNvSpPr/>
          <p:nvPr/>
        </p:nvSpPr>
        <p:spPr>
          <a:xfrm>
            <a:off x="5460849" y="4063811"/>
            <a:ext cx="770965" cy="800079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7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3.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ERD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12" name="그림 11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9F7B676-79EE-4AFF-ADAA-2B8229FA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45" y="1323491"/>
            <a:ext cx="9403629" cy="461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3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3.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ERD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2A8CCBB-CB9A-4866-8FFB-2CBC9ADF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45" y="1323491"/>
            <a:ext cx="9371710" cy="461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4.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물리적 설계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4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195323F-AE91-44DE-8C48-F6FE32B6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47" y="1323491"/>
            <a:ext cx="9320606" cy="44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2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5.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JAVA-CONNECT()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60AA075-4818-4120-83D2-F54DF464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46" y="1323490"/>
            <a:ext cx="9320605" cy="38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64D9A-4D4A-4208-B6EE-C856FBF9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556034" cy="876572"/>
          </a:xfrm>
        </p:spPr>
        <p:txBody>
          <a:bodyPr/>
          <a:lstStyle/>
          <a:p>
            <a:r>
              <a:rPr lang="en-US" altLang="ko-KR" dirty="0"/>
              <a:t>5.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22D6-E143-4CC5-BCB0-B5A148ABE167}"/>
              </a:ext>
            </a:extLst>
          </p:cNvPr>
          <p:cNvSpPr txBox="1"/>
          <p:nvPr/>
        </p:nvSpPr>
        <p:spPr>
          <a:xfrm>
            <a:off x="1807712" y="446919"/>
            <a:ext cx="49298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JAVA-CUS</a:t>
            </a:r>
            <a:endParaRPr lang="ko-KR" altLang="en-US" sz="35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13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E9785AB-3C6C-4930-AF3F-A5A2AC39E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90"/>
          <a:stretch/>
        </p:blipFill>
        <p:spPr>
          <a:xfrm>
            <a:off x="1388501" y="1323491"/>
            <a:ext cx="4707498" cy="3692262"/>
          </a:xfrm>
          <a:prstGeom prst="rect">
            <a:avLst/>
          </a:prstGeom>
        </p:spPr>
      </p:pic>
      <p:pic>
        <p:nvPicPr>
          <p:cNvPr id="15" name="그림 14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6472BB2F-E917-4F0F-9E2E-B9DE3D960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17"/>
          <a:stretch/>
        </p:blipFill>
        <p:spPr>
          <a:xfrm>
            <a:off x="6552173" y="1323491"/>
            <a:ext cx="4707498" cy="34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521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107</TotalTime>
  <Words>215</Words>
  <Application>Microsoft Office PowerPoint</Application>
  <PresentationFormat>와이드스크린</PresentationFormat>
  <Paragraphs>50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Gill Sans MT</vt:lpstr>
      <vt:lpstr>Impact</vt:lpstr>
      <vt:lpstr>Arial</vt:lpstr>
      <vt:lpstr>휴먼매직체</vt:lpstr>
      <vt:lpstr>푸른전남</vt:lpstr>
      <vt:lpstr>맑은 고딕</vt:lpstr>
      <vt:lpstr>Badge</vt:lpstr>
      <vt:lpstr>데이터 베이스 03분반 2017/11/30</vt:lpstr>
      <vt:lpstr>index</vt:lpstr>
      <vt:lpstr>1. </vt:lpstr>
      <vt:lpstr>2. </vt:lpstr>
      <vt:lpstr>3. </vt:lpstr>
      <vt:lpstr>3. </vt:lpstr>
      <vt:lpstr>4. </vt:lpstr>
      <vt:lpstr>5. </vt:lpstr>
      <vt:lpstr>5. </vt:lpstr>
      <vt:lpstr>5. </vt:lpstr>
      <vt:lpstr>5. </vt:lpstr>
      <vt:lpstr>5. </vt:lpstr>
      <vt:lpstr>5. </vt:lpstr>
      <vt:lpstr>5. </vt:lpstr>
      <vt:lpstr>5. </vt:lpstr>
      <vt:lpstr>video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베이스</dc:title>
  <dc:creator>Owner</dc:creator>
  <cp:lastModifiedBy>Owner</cp:lastModifiedBy>
  <cp:revision>41</cp:revision>
  <dcterms:created xsi:type="dcterms:W3CDTF">2017-11-29T12:03:24Z</dcterms:created>
  <dcterms:modified xsi:type="dcterms:W3CDTF">2017-11-30T05:31:29Z</dcterms:modified>
</cp:coreProperties>
</file>